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611"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4" autoAdjust="0"/>
    <p:restoredTop sz="94231"/>
  </p:normalViewPr>
  <p:slideViewPr>
    <p:cSldViewPr snapToGrid="0">
      <p:cViewPr>
        <p:scale>
          <a:sx n="75" d="100"/>
          <a:sy n="75" d="100"/>
        </p:scale>
        <p:origin x="108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974393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03 June </a:t>
            </a:r>
            <a:r>
              <a:rPr lang="en-US" sz="2800" b="1" i="0" u="none" strike="noStrike" cap="none" dirty="0" smtClean="0">
                <a:solidFill>
                  <a:schemeClr val="lt1"/>
                </a:solidFill>
                <a:latin typeface="Arial"/>
                <a:ea typeface="Arial"/>
                <a:cs typeface="Arial"/>
                <a:sym typeface="Arial"/>
              </a:rPr>
              <a:t>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5" name="Google Shape;184;p10"/>
          <p:cNvSpPr txBox="1"/>
          <p:nvPr/>
        </p:nvSpPr>
        <p:spPr>
          <a:xfrm>
            <a:off x="504901" y="88598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04 </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a:t>
            </a:r>
            <a:r>
              <a:rPr lang="en-US" sz="1600" b="1" dirty="0" smtClean="0">
                <a:solidFill>
                  <a:srgbClr val="FFFF00"/>
                </a:solidFill>
              </a:rPr>
              <a:t>0 </a:t>
            </a:r>
            <a:r>
              <a:rPr lang="en-US" sz="1600" b="1" dirty="0" smtClean="0">
                <a:solidFill>
                  <a:srgbClr val="FFFF00"/>
                </a:solidFill>
              </a:rPr>
              <a:t>Jun,</a:t>
            </a:r>
            <a:r>
              <a:rPr lang="en-US" sz="1600" b="1" i="0" u="none" strike="noStrike" cap="none" dirty="0" smtClean="0">
                <a:solidFill>
                  <a:srgbClr val="FFFF00"/>
                </a:solidFill>
                <a:latin typeface="Arial"/>
                <a:ea typeface="Arial"/>
                <a:cs typeface="Arial"/>
                <a:sym typeface="Arial"/>
              </a:rPr>
              <a:t> 2024</a:t>
            </a:r>
            <a:endParaRP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85" y="1376736"/>
            <a:ext cx="3999981" cy="5176447"/>
          </a:xfrm>
          <a:prstGeom prst="rect">
            <a:avLst/>
          </a:prstGeom>
        </p:spPr>
      </p:pic>
      <p:sp>
        <p:nvSpPr>
          <p:cNvPr id="11" name="Text Box 8"/>
          <p:cNvSpPr txBox="1">
            <a:spLocks noChangeArrowheads="1"/>
          </p:cNvSpPr>
          <p:nvPr/>
        </p:nvSpPr>
        <p:spPr bwMode="auto">
          <a:xfrm>
            <a:off x="4584164" y="1687513"/>
            <a:ext cx="4016838" cy="4222694"/>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total rainfall to be below-normal (below the upper </a:t>
            </a:r>
            <a:r>
              <a:rPr lang="en-US" sz="1100" b="1" dirty="0" err="1">
                <a:solidFill>
                  <a:schemeClr val="bg1"/>
                </a:solidFill>
                <a:latin typeface="Arial" charset="0"/>
              </a:rPr>
              <a:t>tercile</a:t>
            </a:r>
            <a:r>
              <a:rPr lang="en-US" sz="1100" b="1" dirty="0">
                <a:solidFill>
                  <a:schemeClr val="bg1"/>
                </a:solidFill>
                <a:latin typeface="Arial" charset="0"/>
              </a:rPr>
              <a:t>) over southern Senegal, Guinea-Bissau, Guinea, Sierra Leone, northern Liberia, northern and central Cote d’Ivoire, Togo, central and southern Benin, central and southern Nigeria, , southern Cameroon, Equatorial Guinea, much of Gabon, western Congo, north-central CAR, western Ethiopia, southeastern Uganda, and southwestern Kenya. There is above 80% chance for below-normal rainfall over Guinea-Bissau, western, northern and eastern Guinea, northern Sierra Leone, and western Gabon. </a:t>
            </a:r>
          </a:p>
          <a:p>
            <a:pPr marL="285750" indent="-285750" algn="just">
              <a:buClr>
                <a:schemeClr val="bg1"/>
              </a:buClr>
              <a:buFont typeface="+mj-lt"/>
              <a:buAutoNum type="arabicPeriod"/>
            </a:pPr>
            <a:endParaRPr lang="en-US" sz="1100" b="1" dirty="0">
              <a:solidFill>
                <a:schemeClr val="bg1"/>
              </a:solidFill>
              <a:latin typeface="Arial" charset="0"/>
            </a:endParaRPr>
          </a:p>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rainfall to be above-normal (above the lower </a:t>
            </a:r>
            <a:r>
              <a:rPr lang="en-US" sz="1100" b="1" dirty="0" err="1">
                <a:solidFill>
                  <a:schemeClr val="bg1"/>
                </a:solidFill>
                <a:latin typeface="Arial" charset="0"/>
              </a:rPr>
              <a:t>tercile</a:t>
            </a:r>
            <a:r>
              <a:rPr lang="en-US" sz="1100" b="1" dirty="0">
                <a:solidFill>
                  <a:schemeClr val="bg1"/>
                </a:solidFill>
                <a:latin typeface="Arial" charset="0"/>
              </a:rPr>
              <a:t>) over southern Niger, northern Nigeria, northern and central Cameroon, southern Chad, northeastern CAR, northern Congo, northern and central DR Congo, southern Sudan, southern South Sudan, southwestern Ethiopia, and northern Uganda. There is above 65% chance for above-normal rainfall over northern Congo, northwestern DR Congo, and southeastern Sudan.</a:t>
            </a:r>
            <a:endParaRPr lang="en-US" sz="1100" b="1" dirty="0">
              <a:solidFill>
                <a:schemeClr val="bg1"/>
              </a:solidFill>
              <a:latin typeface="Arial" charset="0"/>
            </a:endParaRPr>
          </a:p>
        </p:txBody>
      </p:sp>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a:t>
            </a:r>
            <a:r>
              <a:rPr lang="en-US" sz="2400" b="1" i="0" u="none" strike="noStrike" cap="none" dirty="0" smtClean="0">
                <a:solidFill>
                  <a:srgbClr val="FFFF00"/>
                </a:solidFill>
                <a:latin typeface="Arial"/>
                <a:ea typeface="Arial"/>
                <a:cs typeface="Arial"/>
                <a:sym typeface="Arial"/>
              </a:rPr>
              <a:t>Outlooks</a:t>
            </a:r>
            <a:br>
              <a:rPr lang="en-US" sz="2400" b="1" i="0" u="none" strike="noStrike" cap="none" dirty="0" smtClean="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0" name="Google Shape;184;p10"/>
          <p:cNvSpPr txBox="1"/>
          <p:nvPr/>
        </p:nvSpPr>
        <p:spPr>
          <a:xfrm>
            <a:off x="504901" y="88598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11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17 </a:t>
            </a:r>
            <a:r>
              <a:rPr lang="en-US" sz="1600" b="1" dirty="0" smtClean="0">
                <a:solidFill>
                  <a:srgbClr val="FFFF00"/>
                </a:solidFill>
              </a:rPr>
              <a:t>June,</a:t>
            </a:r>
            <a:r>
              <a:rPr lang="en-US" sz="1600" b="1" i="0" u="none" strike="noStrike" cap="none" dirty="0" smtClean="0">
                <a:solidFill>
                  <a:srgbClr val="FFFF00"/>
                </a:solidFill>
                <a:latin typeface="Arial"/>
                <a:ea typeface="Arial"/>
                <a:cs typeface="Arial"/>
                <a:sym typeface="Arial"/>
              </a:rPr>
              <a:t> 2024</a:t>
            </a:r>
            <a:endParaRPr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96" y="1315092"/>
            <a:ext cx="4063493" cy="5258639"/>
          </a:xfrm>
          <a:prstGeom prst="rect">
            <a:avLst/>
          </a:prstGeom>
        </p:spPr>
      </p:pic>
      <p:sp>
        <p:nvSpPr>
          <p:cNvPr id="12" name="Text Box 8"/>
          <p:cNvSpPr txBox="1">
            <a:spLocks noChangeArrowheads="1"/>
          </p:cNvSpPr>
          <p:nvPr/>
        </p:nvSpPr>
        <p:spPr bwMode="auto">
          <a:xfrm>
            <a:off x="4579278" y="1982039"/>
            <a:ext cx="3938107" cy="4391972"/>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total rainfall to be below-normal (below the upper </a:t>
            </a:r>
            <a:r>
              <a:rPr lang="en-US" sz="1100" b="1" dirty="0" err="1">
                <a:solidFill>
                  <a:schemeClr val="bg1"/>
                </a:solidFill>
                <a:latin typeface="Arial" charset="0"/>
              </a:rPr>
              <a:t>tercile</a:t>
            </a:r>
            <a:r>
              <a:rPr lang="en-US" sz="1100" b="1" dirty="0">
                <a:solidFill>
                  <a:schemeClr val="bg1"/>
                </a:solidFill>
                <a:latin typeface="Arial" charset="0"/>
              </a:rPr>
              <a:t>) over The Gambia, southern Senegal, Guinea-Bissau, northwestern Guinea, southwestern Mali, eastern Liberia, southwestern Cote d’Ivoire, southeastern Cameroon, southern CAR, northern Congo, northwestern DR Congo, central South Sudan, southern Ethiopia, southeastern Uganda, southwestern Kenya, and north-central Tanzania. There is above 80% chance for below-normal rainfall over south-central Senegal, and much of Guinea-Bissau.</a:t>
            </a:r>
          </a:p>
          <a:p>
            <a:pPr marL="285750" indent="-285750" algn="just">
              <a:buClr>
                <a:schemeClr val="bg1"/>
              </a:buClr>
              <a:buFont typeface="+mj-lt"/>
              <a:buAutoNum type="arabicPeriod"/>
            </a:pPr>
            <a:endParaRPr lang="en-US" sz="1100" b="1" dirty="0">
              <a:solidFill>
                <a:schemeClr val="bg1"/>
              </a:solidFill>
              <a:latin typeface="Arial" charset="0"/>
            </a:endParaRPr>
          </a:p>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rainfall to be above-normal (above the lower </a:t>
            </a:r>
            <a:r>
              <a:rPr lang="en-US" sz="1100" b="1" dirty="0" err="1">
                <a:solidFill>
                  <a:schemeClr val="bg1"/>
                </a:solidFill>
                <a:latin typeface="Arial" charset="0"/>
              </a:rPr>
              <a:t>tercile</a:t>
            </a:r>
            <a:r>
              <a:rPr lang="en-US" sz="1100" b="1" dirty="0">
                <a:solidFill>
                  <a:schemeClr val="bg1"/>
                </a:solidFill>
                <a:latin typeface="Arial" charset="0"/>
              </a:rPr>
              <a:t>) over southern Burkina Faso, northern Ghana, southern Niger, northern and eastern Nigeria, northern Cameroon, southern Chad, southern Sudan, northern South Sudan, southwestern Eritrea, western Ethiopia, northeastern DR Congo, east-central Mozambique, and eastern Madagascar. There is above 65% chance for above-normal rainfall over southwestern Niger, northern Nigeria, northern Cameroon, southern Chad, and southern Sudan.</a:t>
            </a:r>
            <a:endParaRPr lang="en-US" sz="1100" b="1" dirty="0">
              <a:solidFill>
                <a:schemeClr val="bg1"/>
              </a:solidFill>
              <a:latin typeface="Arial" charset="0"/>
            </a:endParaRPr>
          </a:p>
        </p:txBody>
      </p:sp>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86809" y="541751"/>
            <a:ext cx="8777791" cy="5147849"/>
          </a:xfrm>
          <a:prstGeom prst="rect">
            <a:avLst/>
          </a:prstGeom>
          <a:noFill/>
          <a:ln>
            <a:noFill/>
          </a:ln>
        </p:spPr>
        <p:txBody>
          <a:bodyPr spcFirstLastPara="1" wrap="square" lIns="91425" tIns="45700" rIns="91425" bIns="45700" anchor="t" anchorCtr="0">
            <a:noAutofit/>
          </a:bodyPr>
          <a:lstStyle/>
          <a:p>
            <a:pPr marL="114300" indent="0" algn="just">
              <a:buClr>
                <a:schemeClr val="bg1"/>
              </a:buClr>
              <a:buSzPts val="950"/>
              <a:buNone/>
            </a:pPr>
            <a:endParaRPr lang="en-US" sz="1150" b="1" dirty="0" smtClean="0">
              <a:solidFill>
                <a:schemeClr val="bg1"/>
              </a:solidFill>
              <a:latin typeface="+mn-lt"/>
            </a:endParaRPr>
          </a:p>
          <a:p>
            <a:pPr algn="just">
              <a:buClr>
                <a:schemeClr val="bg1"/>
              </a:buClr>
              <a:buSzPct val="103000"/>
            </a:pPr>
            <a:r>
              <a:rPr lang="en-US" sz="1200" b="1" dirty="0">
                <a:solidFill>
                  <a:schemeClr val="bg1"/>
                </a:solidFill>
              </a:rPr>
              <a:t>In the past 30 days, in West Africa, rainfall was above-average over central and eastern Guinea, eastern Burkina Faso, southern Ghana, and the far southern and northern Nigeria. In contrast, below-average rainfall was observed over eastern Liberia, southwestern Mali, parts of Cote d’Ivoire, western Burkina Faso, northern Ghana, and northwestern and eastern Nigeria. In Central Africa, rainfall was below-average over much of Nigeria, southern Chad, northern CAR, parts of Gabon, Congo, and many parts of DRC. In contrast, above-average rainfall was observed over pockets of CAR, Gabon, and northern DRC. In East Africa, below-average rainfall was observed over much South Sudan, southern Sudan, parts of western and central Ethiopia, Uganda, Rwanda, Burundi, parts of Tanzania and the far southern Somalia. In Southern Africa, pockets of central Mozambique and Madagascar received above-average rainfall. </a:t>
            </a:r>
            <a:endParaRPr lang="en-US" sz="1200" b="1" dirty="0" smtClean="0">
              <a:solidFill>
                <a:schemeClr val="bg1"/>
              </a:solidFill>
            </a:endParaRPr>
          </a:p>
          <a:p>
            <a:pPr algn="just">
              <a:buClr>
                <a:schemeClr val="bg1"/>
              </a:buClr>
              <a:buSzPct val="103000"/>
            </a:pPr>
            <a:endParaRPr lang="en-US" sz="1200" b="1" dirty="0">
              <a:solidFill>
                <a:schemeClr val="bg1"/>
              </a:solidFill>
            </a:endParaRPr>
          </a:p>
          <a:p>
            <a:pPr algn="just">
              <a:buClr>
                <a:schemeClr val="bg1"/>
              </a:buClr>
              <a:buSzPct val="103000"/>
              <a:buFont typeface="Arial" panose="020B0604020202020204" pitchFamily="34" charset="0"/>
              <a:buChar char="•"/>
            </a:pPr>
            <a:r>
              <a:rPr lang="en-US" sz="1200" b="1" dirty="0">
                <a:solidFill>
                  <a:schemeClr val="bg1"/>
                </a:solidFill>
              </a:rPr>
              <a:t> During the past 7 days, in West Africa, rainfall was below-average over many parts of the Gulf of Guinea region. In contrast, above-average rainfall was observed over pockets of southern Senegal, western Burkina Faso and the far northern Nigeria.  In Central Africa, much of Gabon, eastern CAR, and parts of western DRC received above-average rainfall. In contrast, rainfall was below-average over western and central CAR, much of Congo, and parts of central, eastern and northern DRC. In Eastern Africa, above-average rainfall was observed over western and central South Sudan, while suppressed rainfall prevailed over parts of Uganda and Ethiopia.</a:t>
            </a:r>
          </a:p>
          <a:p>
            <a:pPr algn="just">
              <a:buClr>
                <a:schemeClr val="bg1"/>
              </a:buClr>
              <a:buSzPct val="103000"/>
              <a:buFont typeface="Arial" panose="020B0604020202020204" pitchFamily="34" charset="0"/>
              <a:buChar char="•"/>
            </a:pPr>
            <a:endParaRPr lang="en-US" sz="1200" b="1" dirty="0">
              <a:solidFill>
                <a:schemeClr val="bg1"/>
              </a:solidFill>
            </a:endParaRPr>
          </a:p>
          <a:p>
            <a:pPr algn="just">
              <a:buClr>
                <a:schemeClr val="bg1"/>
              </a:buClr>
              <a:buSzPct val="103000"/>
              <a:buFont typeface="Arial" panose="020B0604020202020204" pitchFamily="34" charset="0"/>
              <a:buChar char="•"/>
            </a:pPr>
            <a:r>
              <a:rPr lang="en-US" sz="1200" b="1" dirty="0">
                <a:solidFill>
                  <a:schemeClr val="bg1"/>
                </a:solidFill>
              </a:rPr>
              <a:t>The Week-1 outlooks call for moderate to high tilt in the odds to favor below-normal rainfall over much of the Gulf of Guinea region, northwestern and central Ethiopia, eastern Uganda, parts of southern Somalia, and the far eastern Tanzania and Madagascar. In contrast,  there is a moderate to high tilt in the odds to favor above-average rainfall over northern Nigeria, southern Niger, southeastern Chad, eastern CAR, parts of central and northern DRC, southern Sudan, southeastern South Sudan and southwestern Ethiopia. For week-2, there is a moderate to high tilt in the odds to favor above-average rainfall across the central and eastern parts of the Sahel region, including parts of southern Sudan, northern South Sudan and western Ethiopia. In contrast, the forecasts call for moderate to high tilt in the odds to favor below-normal rainfall over southern Senegal, Guinea-Bissau, western Guinea, eastern Liberia, western Côte d’Ivoire, southern CAR, northern DRC, central South Sudan, southern Uganda, western Kenya, and parts of southern Ethiopia</a:t>
            </a:r>
            <a:r>
              <a:rPr lang="en-US" sz="1200" b="1" dirty="0" smtClean="0">
                <a:solidFill>
                  <a:schemeClr val="bg1"/>
                </a:solidFill>
              </a:rPr>
              <a:t>.</a:t>
            </a:r>
            <a:endParaRPr lang="en-US" sz="1200" b="1" dirty="0">
              <a:solidFill>
                <a:schemeClr val="bg1"/>
              </a:solidFill>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66906" y="1357997"/>
            <a:ext cx="8979409" cy="3231614"/>
          </a:xfrm>
          <a:prstGeom prst="rect">
            <a:avLst/>
          </a:prstGeom>
          <a:noFill/>
          <a:ln>
            <a:noFill/>
          </a:ln>
        </p:spPr>
        <p:txBody>
          <a:bodyPr spcFirstLastPara="1" wrap="square" lIns="91425" tIns="45700" rIns="91425" bIns="45700" anchor="t" anchorCtr="0">
            <a:spAutoFit/>
          </a:bodyPr>
          <a:lstStyle/>
          <a:p>
            <a:pPr marL="323850" indent="-171450" algn="just">
              <a:buClr>
                <a:schemeClr val="lt1"/>
              </a:buClr>
              <a:buSzPts val="1200"/>
              <a:buFont typeface="Arial" panose="020B0604020202020204" pitchFamily="34" charset="0"/>
              <a:buChar char="•"/>
            </a:pPr>
            <a:r>
              <a:rPr lang="en-US" sz="1200" b="1" dirty="0">
                <a:solidFill>
                  <a:schemeClr val="lt1"/>
                </a:solidFill>
              </a:rPr>
              <a:t> During the past 7 days, in West Africa, rainfall was below-average over many parts of the Gulf of Guinea region. In contrast, above-average rainfall was observed over pockets of southern Senegal, western Burkina Faso and the far northern Nigeria.  In Central Africa, much of Gabon, eastern CAR, and parts of western DRC received above-average rainfall. In contrast, rainfall was below-average over western and central CAR, much of Congo, and parts of central, eastern and northern DRC. In Eastern Africa, above-average rainfall was observed over western and central South Sudan, while suppressed rainfall prevailed over parts of Uganda and Ethiopia.</a:t>
            </a:r>
          </a:p>
          <a:p>
            <a:pPr marL="323850" indent="-171450" algn="just">
              <a:buClr>
                <a:schemeClr val="lt1"/>
              </a:buClr>
              <a:buSzPts val="1200"/>
              <a:buFont typeface="Arial" panose="020B0604020202020204" pitchFamily="34" charset="0"/>
              <a:buChar char="•"/>
            </a:pPr>
            <a:endParaRPr lang="en-US" sz="1200" b="1" dirty="0">
              <a:solidFill>
                <a:schemeClr val="lt1"/>
              </a:solidFill>
            </a:endParaRPr>
          </a:p>
          <a:p>
            <a:pPr marL="323850" indent="-171450" algn="just">
              <a:buClr>
                <a:schemeClr val="lt1"/>
              </a:buClr>
              <a:buSzPts val="1200"/>
              <a:buFont typeface="Arial" panose="020B0604020202020204" pitchFamily="34" charset="0"/>
              <a:buChar char="•"/>
            </a:pPr>
            <a:r>
              <a:rPr lang="en-US" sz="1200" b="1" dirty="0" smtClean="0">
                <a:solidFill>
                  <a:schemeClr val="lt1"/>
                </a:solidFill>
              </a:rPr>
              <a:t>The </a:t>
            </a:r>
            <a:r>
              <a:rPr lang="en-US" sz="1200" b="1" dirty="0">
                <a:solidFill>
                  <a:schemeClr val="lt1"/>
                </a:solidFill>
              </a:rPr>
              <a:t>Week-1 outlooks call for moderate to high tilt in the odds to favor below-normal rainfall over much of the Gulf of Guinea region, northwestern and central Ethiopia, eastern Uganda, parts of southern Somalia, and the far eastern Tanzania and Madagascar. In contrast,  there is a moderate to high tilt in the odds to favor above-average rainfall over northern Nigeria, southern Niger, southeastern Chad, eastern CAR, parts of central and northern DRC, southern Sudan, southeastern South Sudan and southwestern Ethiopia. For week-2, there is a moderate to high tilt in the odds to favor above-average rainfall across the central and eastern parts of the Sahel region, including parts of southern Sudan, northern South Sudan and western Ethiopia. In contrast, the forecasts call for moderate to high tilt in the odds to favor below-normal rainfall over southern Senegal, Guinea-Bissau, western Guinea, eastern Liberia, western Côte d’Ivoire, southern CAR, northern DRC, central South Sudan, southern Uganda, western Kenya, and parts of southern Ethiopia.</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89211" y="4806487"/>
            <a:ext cx="8920090" cy="1954341"/>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bg1"/>
                </a:solidFill>
              </a:rPr>
              <a:t>Over </a:t>
            </a:r>
            <a:r>
              <a:rPr lang="en-US" sz="1100" b="1" dirty="0">
                <a:solidFill>
                  <a:schemeClr val="bg1"/>
                </a:solidFill>
              </a:rPr>
              <a:t>the past 90 days, in East Africa, rainfall was above-average </a:t>
            </a:r>
            <a:r>
              <a:rPr lang="en-US" sz="1100" b="1" dirty="0" smtClean="0">
                <a:solidFill>
                  <a:schemeClr val="bg1"/>
                </a:solidFill>
              </a:rPr>
              <a:t>over much of northern, central</a:t>
            </a:r>
            <a:r>
              <a:rPr lang="en-US" sz="1100" b="1" dirty="0" smtClean="0">
                <a:solidFill>
                  <a:schemeClr val="bg1"/>
                </a:solidFill>
              </a:rPr>
              <a:t>. Eastern and southern Ethiopia, much of Kenya, northern Somalia, pockets of southern Uganda, and parts of Tanzania. Below-average rainfall was observed over much of South Sudan, parts of southern Sudan, western Ethiopia, much of Uganda, parts of Tanzania and pockets of Southern Ethiopia. In Central Africa, above-average rainfall was observed over pockets of Gabon, Congo, DRC and CAR. In contrast, below-average rainfall was observed over much of Cameroon, southern Chad, much CAR, Equatorial Guinea, and much of Gabon and DRC. In Southern Africa, rainfall was below-average over much of Angola, Zambia, Zimbabwe, parts of Malawi, northern Mozambique, Namibia, Botswana, pockets of South Africa, and northwestern and central Madagascar. In contrast, above-average rainfall was observed over northeastern Angola, the far western Botswana, parts of South Africa southern Mozambique and southern and northeastern Madagascar. In West Africa, above-average rainfall was observed over eastern Guinea, northern Cote d’Ivoire, eastern Burkina Faso, southern Ghana, Togo, Benin, southwestern and northern Nigeria. In contrast, rainfall was below-average over Sierra Leone, Liberia, southern and eastern Cote d’Ivoire, northern Ghana and eastern Nigeria. </a:t>
            </a:r>
            <a:endParaRPr lang="en-US" sz="11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94" y="814703"/>
            <a:ext cx="3813048" cy="38130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8518" y="814703"/>
            <a:ext cx="3813048" cy="38130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878261" y="37708"/>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30 Days</a:t>
            </a:r>
            <a:endParaRPr dirty="0"/>
          </a:p>
        </p:txBody>
      </p:sp>
      <p:sp>
        <p:nvSpPr>
          <p:cNvPr id="123" name="Google Shape;123;p5"/>
          <p:cNvSpPr txBox="1"/>
          <p:nvPr/>
        </p:nvSpPr>
        <p:spPr>
          <a:xfrm>
            <a:off x="74676" y="4751716"/>
            <a:ext cx="9000162" cy="1446509"/>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bg1"/>
                </a:solidFill>
              </a:rPr>
              <a:t>In </a:t>
            </a:r>
            <a:r>
              <a:rPr lang="en-US" sz="1100" b="1" dirty="0">
                <a:solidFill>
                  <a:schemeClr val="bg1"/>
                </a:solidFill>
              </a:rPr>
              <a:t>the past 30 days</a:t>
            </a:r>
            <a:r>
              <a:rPr lang="en-US" sz="1100" b="1" dirty="0" smtClean="0">
                <a:solidFill>
                  <a:schemeClr val="bg1"/>
                </a:solidFill>
              </a:rPr>
              <a:t>, in West Africa, rainfall was above-average over central and eastern Guinea, eastern Burkina Faso, southern Ghana, and the far southern and northern Nigeria. In contrast, below-average rainfall was observed over eastern Liberia, southwestern Mali, parts of Cote d’Ivoire, western Burkina Faso, northern Ghana, and northwestern and eastern Nigeria. In Central Africa, rainfall was below-average over much of Nigeria, southern Chad, northern CAR, parts of Gabon, Congo, and many parts of DRC. In contrast, above-average rainfall was observed over pockets of CAR, Gabon, and northern DRC. In East Africa, below-average rainfall was observed over much South Sudan, southern Sudan, parts of western and central Ethiopia, Uganda, Rwanda, Burundi, parts of Tanzania and the far southern Somalia. In Southern Africa, pockets of central Mozambique and Madagascar received above-average rainfall.  </a:t>
            </a:r>
            <a:endParaRPr lang="en-US" sz="11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 y="813816"/>
            <a:ext cx="3813048" cy="38130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880" y="813816"/>
            <a:ext cx="3813048" cy="3813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149224" y="4696143"/>
            <a:ext cx="8877719" cy="1107955"/>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bg1"/>
                </a:solidFill>
              </a:rPr>
              <a:t>During </a:t>
            </a:r>
            <a:r>
              <a:rPr lang="en-US" sz="1100" b="1" dirty="0">
                <a:solidFill>
                  <a:schemeClr val="bg1"/>
                </a:solidFill>
              </a:rPr>
              <a:t>the past 7 days</a:t>
            </a:r>
            <a:r>
              <a:rPr lang="en-US" sz="1100" b="1" dirty="0" smtClean="0">
                <a:solidFill>
                  <a:schemeClr val="bg1"/>
                </a:solidFill>
              </a:rPr>
              <a:t>, in West Africa, rainfall was below-average over many places of the Gulf of Guinea region. In contrast, above-average rainfall was observed over pockets of southern Senegal, western Burkina Faso and the far northern Nigeria.  In Central Africa, much of Gabon, eastern CAR, and parts of western DRC received above-average rainfall. In contrast, rainfall was below-average over western and central CAR, much Congo, and parts of central, eastern and northern DRC. In Eastern Africa, above-average rainfall was observed over western and central South Sudan, while suppressed rainfall prevailed over parts of Uganda and Ethiopia.</a:t>
            </a:r>
            <a:endParaRPr lang="en-US" sz="11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 y="813816"/>
            <a:ext cx="3813048" cy="38130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880" y="813816"/>
            <a:ext cx="3813048" cy="38130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92467" y="5477224"/>
            <a:ext cx="8891929" cy="430847"/>
          </a:xfrm>
          <a:prstGeom prst="rect">
            <a:avLst/>
          </a:prstGeom>
          <a:noFill/>
          <a:ln>
            <a:noFill/>
          </a:ln>
        </p:spPr>
        <p:txBody>
          <a:bodyPr spcFirstLastPara="1" wrap="square" lIns="91425" tIns="45700" rIns="91425" bIns="45700" anchor="t" anchorCtr="0">
            <a:spAutoFit/>
          </a:bodyPr>
          <a:lstStyle/>
          <a:p>
            <a:pPr algn="just"/>
            <a:r>
              <a:rPr lang="en-US" sz="1100" b="1" dirty="0">
                <a:solidFill>
                  <a:schemeClr val="bg1"/>
                </a:solidFill>
              </a:rPr>
              <a:t>At </a:t>
            </a:r>
            <a:r>
              <a:rPr lang="en-US" sz="1100" b="1" dirty="0" smtClean="0">
                <a:solidFill>
                  <a:schemeClr val="bg1"/>
                </a:solidFill>
              </a:rPr>
              <a:t>8500-hPa </a:t>
            </a:r>
            <a:r>
              <a:rPr lang="en-US" sz="1100" b="1" dirty="0">
                <a:solidFill>
                  <a:schemeClr val="bg1"/>
                </a:solidFill>
              </a:rPr>
              <a:t>level (left panel), </a:t>
            </a:r>
            <a:r>
              <a:rPr lang="en-US" sz="1100" b="1" dirty="0" smtClean="0">
                <a:solidFill>
                  <a:schemeClr val="bg1"/>
                </a:solidFill>
              </a:rPr>
              <a:t>the low level jet (LLJ) remained stronger than normal across the western Indian Ocean and the neighboring areas of East Africa.</a:t>
            </a:r>
            <a:endParaRPr lang="en-US" sz="11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41" y="1460264"/>
            <a:ext cx="3947390" cy="39473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1806" y="1460264"/>
            <a:ext cx="3947390" cy="3947390"/>
          </a:xfrm>
          <a:prstGeom prst="rect">
            <a:avLst/>
          </a:prstGeom>
        </p:spPr>
      </p:pic>
    </p:spTree>
    <p:extLst>
      <p:ext uri="{BB962C8B-B14F-4D97-AF65-F5344CB8AC3E}">
        <p14:creationId xmlns:p14="http://schemas.microsoft.com/office/powerpoint/2010/main" val="40028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H="1" flipV="1">
            <a:off x="825500" y="1612900"/>
            <a:ext cx="927101" cy="227330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160423" y="6149729"/>
            <a:ext cx="8755791" cy="553957"/>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Daily evolution in rainfall at selected locations over the past 90 days shows </a:t>
            </a:r>
            <a:r>
              <a:rPr lang="en-US" sz="1000" b="1" dirty="0" smtClean="0">
                <a:solidFill>
                  <a:schemeClr val="bg1"/>
                </a:solidFill>
              </a:rPr>
              <a:t>that moderate to heavy rains resulted in moisture surpluses over parts of eastern Guinea (bottom left), and helped to reduce accumulated rainfall deficits over parts of South Sudan (top right). Seasonal total rainfall remained below average over parts of northern DRC (bottom right). </a:t>
            </a:r>
            <a:endParaRPr lang="en-US" sz="1000" dirty="0">
              <a:solidFill>
                <a:schemeClr val="bg1"/>
              </a:solidFill>
            </a:endParaRPr>
          </a:p>
        </p:txBody>
      </p:sp>
      <p:cxnSp>
        <p:nvCxnSpPr>
          <p:cNvPr id="161" name="Google Shape;161;p8"/>
          <p:cNvCxnSpPr/>
          <p:nvPr/>
        </p:nvCxnSpPr>
        <p:spPr>
          <a:xfrm flipH="1" flipV="1">
            <a:off x="2082388" y="1973295"/>
            <a:ext cx="2436346" cy="1646395"/>
          </a:xfrm>
          <a:prstGeom prst="straightConnector1">
            <a:avLst/>
          </a:prstGeom>
          <a:noFill/>
          <a:ln w="50800" cap="flat" cmpd="sng">
            <a:solidFill>
              <a:srgbClr val="FF0000"/>
            </a:solidFill>
            <a:prstDash val="solid"/>
            <a:round/>
            <a:headEnd type="none" w="sm" len="sm"/>
            <a:tailEnd type="triangle" w="med" len="med"/>
          </a:ln>
        </p:spPr>
      </p:cxnSp>
      <p:cxnSp>
        <p:nvCxnSpPr>
          <p:cNvPr id="15" name="Google Shape;158;p8"/>
          <p:cNvCxnSpPr/>
          <p:nvPr/>
        </p:nvCxnSpPr>
        <p:spPr>
          <a:xfrm flipH="1">
            <a:off x="2362200" y="1384337"/>
            <a:ext cx="2317693" cy="330163"/>
          </a:xfrm>
          <a:prstGeom prst="straightConnector1">
            <a:avLst/>
          </a:prstGeom>
          <a:noFill/>
          <a:ln w="50800" cap="flat" cmpd="sng">
            <a:solidFill>
              <a:srgbClr val="FF0000"/>
            </a:solidFill>
            <a:prstDash val="solid"/>
            <a:round/>
            <a:headEnd type="none" w="sm" len="sm"/>
            <a:tailEnd type="triangle" w="med" len="med"/>
          </a:ln>
        </p:spPr>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1388" y="475045"/>
            <a:ext cx="3541269" cy="27543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87" y="3579448"/>
            <a:ext cx="3208564" cy="24955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4851" y="3341856"/>
            <a:ext cx="3547806" cy="27594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734356" y="1543306"/>
            <a:ext cx="381287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11</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17 </a:t>
            </a:r>
            <a:r>
              <a:rPr lang="en-US" sz="1600" b="1" dirty="0" smtClean="0">
                <a:solidFill>
                  <a:srgbClr val="FFFF00"/>
                </a:solidFill>
              </a:rPr>
              <a:t>Jun,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94268" y="5151310"/>
            <a:ext cx="8927184" cy="430847"/>
          </a:xfrm>
          <a:prstGeom prst="rect">
            <a:avLst/>
          </a:prstGeom>
          <a:noFill/>
          <a:ln>
            <a:noFill/>
          </a:ln>
        </p:spPr>
        <p:txBody>
          <a:bodyPr spcFirstLastPara="1" wrap="square" lIns="91425" tIns="45700" rIns="91425" bIns="45700" anchor="t" anchorCtr="0">
            <a:spAutoFit/>
          </a:bodyPr>
          <a:lstStyle/>
          <a:p>
            <a:pPr algn="just" fontAlgn="base"/>
            <a:r>
              <a:rPr lang="en-US" sz="1100" b="1" dirty="0" smtClean="0">
                <a:solidFill>
                  <a:schemeClr val="bg1"/>
                </a:solidFill>
              </a:rPr>
              <a:t>For </a:t>
            </a:r>
            <a:r>
              <a:rPr lang="en-US" sz="1100" b="1" dirty="0">
                <a:solidFill>
                  <a:schemeClr val="bg1"/>
                </a:solidFill>
              </a:rPr>
              <a:t>week-1 (left panel) </a:t>
            </a:r>
            <a:r>
              <a:rPr lang="en-US" sz="1100" b="1" dirty="0" smtClean="0">
                <a:solidFill>
                  <a:schemeClr val="bg1"/>
                </a:solidFill>
              </a:rPr>
              <a:t>and Week-2 (right panel), the </a:t>
            </a:r>
            <a:r>
              <a:rPr lang="en-US" sz="1100" b="1" dirty="0">
                <a:solidFill>
                  <a:schemeClr val="bg1"/>
                </a:solidFill>
              </a:rPr>
              <a:t>NCEP GEFS indicates a moderate to high chance (over 70%) for rainfall to exceed 50 mm </a:t>
            </a:r>
            <a:r>
              <a:rPr lang="en-US" sz="1100" b="1" dirty="0" smtClean="0">
                <a:solidFill>
                  <a:schemeClr val="bg1"/>
                </a:solidFill>
              </a:rPr>
              <a:t>along the gulf of Guinea coast, and southwestern Ethiopia.</a:t>
            </a:r>
            <a:endParaRPr lang="en-US" sz="1100" b="1" dirty="0">
              <a:solidFill>
                <a:schemeClr val="bg1"/>
              </a:solidFill>
            </a:endParaRPr>
          </a:p>
        </p:txBody>
      </p:sp>
      <p:sp>
        <p:nvSpPr>
          <p:cNvPr id="173" name="Google Shape;173;p9"/>
          <p:cNvSpPr txBox="1"/>
          <p:nvPr/>
        </p:nvSpPr>
        <p:spPr>
          <a:xfrm>
            <a:off x="560834" y="1528895"/>
            <a:ext cx="3809927"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04 </a:t>
            </a:r>
            <a:r>
              <a:rPr lang="en-US" sz="1600" b="1" dirty="0" smtClean="0">
                <a:solidFill>
                  <a:srgbClr val="FFFF00"/>
                </a:solidFill>
              </a:rPr>
              <a:t>– </a:t>
            </a:r>
            <a:r>
              <a:rPr lang="en-US" sz="1600" b="1" dirty="0" smtClean="0">
                <a:solidFill>
                  <a:srgbClr val="FFFF00"/>
                </a:solidFill>
              </a:rPr>
              <a:t>10 </a:t>
            </a:r>
            <a:r>
              <a:rPr lang="en-US" sz="1600" b="1" dirty="0" smtClean="0">
                <a:solidFill>
                  <a:srgbClr val="FFFF00"/>
                </a:solidFill>
              </a:rPr>
              <a:t>Jun, </a:t>
            </a:r>
            <a:r>
              <a:rPr lang="en-US" sz="1600" b="1" i="0" u="none" strike="noStrike" cap="none" dirty="0" smtClean="0">
                <a:solidFill>
                  <a:srgbClr val="FFFF00"/>
                </a:solidFill>
                <a:latin typeface="Arial"/>
                <a:ea typeface="Arial"/>
                <a:cs typeface="Arial"/>
                <a:sym typeface="Arial"/>
              </a:rPr>
              <a:t>2024</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70" y="1897051"/>
            <a:ext cx="4168881" cy="31266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162" y="1881820"/>
            <a:ext cx="4204160" cy="31531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8598</TotalTime>
  <Words>1957</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844</cp:revision>
  <cp:lastPrinted>2023-11-06T15:14:42Z</cp:lastPrinted>
  <dcterms:modified xsi:type="dcterms:W3CDTF">2024-06-03T17:59:15Z</dcterms:modified>
</cp:coreProperties>
</file>